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11/7/2019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096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7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527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553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011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514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51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39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611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11/7/2019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591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9262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096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697" r:id="rId5"/>
    <p:sldLayoutId id="2147483703" r:id="rId6"/>
    <p:sldLayoutId id="2147483704" r:id="rId7"/>
    <p:sldLayoutId id="2147483694" r:id="rId8"/>
    <p:sldLayoutId id="2147483695" r:id="rId9"/>
    <p:sldLayoutId id="2147483696" r:id="rId10"/>
    <p:sldLayoutId id="214748369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85F19FE-AA4D-4968-8614-A1BBA59DFB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0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669055-92B0-4D47-88E2-DEAE819401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>
            <a:normAutofit/>
          </a:bodyPr>
          <a:lstStyle/>
          <a:p>
            <a:endParaRPr lang="en-GB" sz="440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1E730B-B5B7-466D-80A7-1BD355DD34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2350017"/>
            <a:ext cx="4775075" cy="2200185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LIVI/NICS</a:t>
            </a:r>
          </a:p>
          <a:p>
            <a:r>
              <a:rPr lang="en-US" sz="4400" b="1" dirty="0">
                <a:solidFill>
                  <a:schemeClr val="tx1"/>
                </a:solidFill>
              </a:rPr>
              <a:t>Partnership 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George Roe, COO – NICS October 2019</a:t>
            </a:r>
            <a:endParaRPr lang="en-GB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8775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870C3-3B9E-4134-971F-A53B83410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625" y="1015068"/>
            <a:ext cx="10058400" cy="964734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Improved Access:</a:t>
            </a:r>
            <a:endParaRPr lang="en-GB" sz="32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F2AB6-3BE8-410A-AF88-F5212B73F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Started October 2018</a:t>
            </a:r>
          </a:p>
          <a:p>
            <a:r>
              <a:rPr lang="en-US" sz="2800" dirty="0"/>
              <a:t>LIVI’s first contract in the UK. Already the biggest digital health provider in Europe</a:t>
            </a:r>
          </a:p>
          <a:p>
            <a:r>
              <a:rPr lang="en-US" sz="2800" dirty="0"/>
              <a:t>Working in </a:t>
            </a:r>
            <a:r>
              <a:rPr lang="en-US" sz="2800" u="sng" dirty="0"/>
              <a:t>partnership</a:t>
            </a:r>
            <a:r>
              <a:rPr lang="en-US" sz="2800" dirty="0"/>
              <a:t> with the NWS practices, contrast to Babylon.</a:t>
            </a:r>
          </a:p>
          <a:p>
            <a:r>
              <a:rPr lang="en-US" sz="2800" dirty="0"/>
              <a:t>Can see full patient record, can prescribe and refer</a:t>
            </a:r>
          </a:p>
          <a:p>
            <a:r>
              <a:rPr lang="en-GB" sz="2800" dirty="0"/>
              <a:t>All the LIVI GPs work in the NHS – many from NWS</a:t>
            </a:r>
            <a:endParaRPr lang="en-US" sz="2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56A481F-EF1E-4651-9137-6BFD6A161299}"/>
              </a:ext>
            </a:extLst>
          </p:cNvPr>
          <p:cNvSpPr txBox="1">
            <a:spLocks/>
          </p:cNvSpPr>
          <p:nvPr/>
        </p:nvSpPr>
        <p:spPr>
          <a:xfrm>
            <a:off x="546683" y="474814"/>
            <a:ext cx="10058400" cy="5402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 b="1" u="sng">
                <a:solidFill>
                  <a:srgbClr val="00B0F0"/>
                </a:solidFill>
              </a:rPr>
              <a:t>LIVI / NICS Partnership</a:t>
            </a:r>
          </a:p>
        </p:txBody>
      </p:sp>
    </p:spTree>
    <p:extLst>
      <p:ext uri="{BB962C8B-B14F-4D97-AF65-F5344CB8AC3E}">
        <p14:creationId xmlns:p14="http://schemas.microsoft.com/office/powerpoint/2010/main" val="1961415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C2326-6B88-43E7-BA02-2CFED3BE1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461" y="1264221"/>
            <a:ext cx="11013346" cy="502752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5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To date: </a:t>
            </a:r>
          </a:p>
          <a:p>
            <a:pPr marL="0" indent="0">
              <a:buNone/>
            </a:pPr>
            <a:endParaRPr lang="en-US" sz="3500" b="1" u="sng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r>
              <a:rPr lang="en-US" sz="2400" dirty="0"/>
              <a:t>22,000 completed consultations</a:t>
            </a:r>
          </a:p>
          <a:p>
            <a:r>
              <a:rPr lang="en-US" sz="2400" dirty="0"/>
              <a:t>40,000 registrations (over 10% in 1 year)</a:t>
            </a:r>
          </a:p>
          <a:p>
            <a:r>
              <a:rPr lang="en-US" sz="2400" dirty="0"/>
              <a:t>Weekly cap (initially 600, now 700)</a:t>
            </a:r>
          </a:p>
          <a:p>
            <a:r>
              <a:rPr lang="en-US" sz="2400" i="1" dirty="0"/>
              <a:t>Largest users: </a:t>
            </a:r>
          </a:p>
          <a:p>
            <a:endParaRPr lang="en-US" sz="2400" dirty="0"/>
          </a:p>
          <a:p>
            <a:pPr lvl="1"/>
            <a:r>
              <a:rPr lang="en-US" sz="2200" dirty="0" err="1"/>
              <a:t>Heathcot</a:t>
            </a:r>
            <a:r>
              <a:rPr lang="en-US" sz="2200" dirty="0"/>
              <a:t> Medical Practice (1,604)</a:t>
            </a:r>
          </a:p>
          <a:p>
            <a:pPr lvl="1"/>
            <a:r>
              <a:rPr lang="en-US" sz="2200" dirty="0" err="1"/>
              <a:t>Goldsworth</a:t>
            </a:r>
            <a:r>
              <a:rPr lang="en-US" sz="2200" dirty="0"/>
              <a:t> Medical Practice (1,263)</a:t>
            </a:r>
          </a:p>
          <a:p>
            <a:pPr lvl="1"/>
            <a:r>
              <a:rPr lang="en-US" sz="2200" dirty="0"/>
              <a:t>Shepperton Medical Practice (1,205)</a:t>
            </a:r>
          </a:p>
          <a:p>
            <a:pPr lvl="1"/>
            <a:r>
              <a:rPr lang="en-US" sz="2200" dirty="0"/>
              <a:t>Church Street Practice (1,143)</a:t>
            </a:r>
          </a:p>
          <a:p>
            <a:pPr lvl="1"/>
            <a:r>
              <a:rPr lang="en-US" sz="2200" dirty="0"/>
              <a:t>Crouch Oak Practice (1,051)</a:t>
            </a:r>
            <a:endParaRPr lang="en-GB" sz="2200" dirty="0"/>
          </a:p>
          <a:p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21B0300-E81A-4D54-8318-B567A46C1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349" y="491937"/>
            <a:ext cx="10058400" cy="573466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00B0F0"/>
                </a:solidFill>
              </a:rPr>
              <a:t>LIVI / NICS Partnership</a:t>
            </a:r>
            <a:endParaRPr lang="en-GB" b="1" u="sng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7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49FFF-7F18-4253-AE4C-BC7F05F49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83" y="474814"/>
            <a:ext cx="10058400" cy="540254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00B0F0"/>
                </a:solidFill>
              </a:rPr>
              <a:t>LIVI / NICS Partnership</a:t>
            </a:r>
            <a:endParaRPr lang="en-GB" b="1" u="sng" dirty="0">
              <a:solidFill>
                <a:srgbClr val="00B0F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A11CA-0982-4DE8-B354-91699F590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259" y="1121608"/>
            <a:ext cx="10058400" cy="3849624"/>
          </a:xfrm>
        </p:spPr>
        <p:txBody>
          <a:bodyPr>
            <a:normAutofit/>
          </a:bodyPr>
          <a:lstStyle/>
          <a:p>
            <a:r>
              <a:rPr lang="en-US" sz="4000" dirty="0"/>
              <a:t>Average Feedback: 4.8 out of 5</a:t>
            </a:r>
          </a:p>
          <a:p>
            <a:r>
              <a:rPr lang="en-US" sz="4000" dirty="0"/>
              <a:t>Monday is busiest day / Good age spread</a:t>
            </a:r>
            <a:endParaRPr lang="en-GB" sz="4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2131DE-9AAC-4BFF-BB6E-F49EA862BE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119" t="29370" r="6284" b="18654"/>
          <a:stretch/>
        </p:blipFill>
        <p:spPr>
          <a:xfrm>
            <a:off x="1462482" y="2790679"/>
            <a:ext cx="3942825" cy="36543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17F618-215E-4E64-8734-EA29BBD6AB1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62" t="29236" r="69313" b="14631"/>
          <a:stretch/>
        </p:blipFill>
        <p:spPr>
          <a:xfrm>
            <a:off x="6786694" y="2790679"/>
            <a:ext cx="4009937" cy="3654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198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ECAC4-A33F-4900-9F42-F70A30F14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215" y="1224793"/>
            <a:ext cx="11147570" cy="525150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51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LIVI Developments since launch</a:t>
            </a:r>
          </a:p>
          <a:p>
            <a:pPr marL="0" indent="0">
              <a:buNone/>
            </a:pPr>
            <a:endParaRPr lang="en-US" sz="5100" b="1" u="sng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r>
              <a:rPr lang="en-GB" sz="4000" b="1" u="sng" dirty="0"/>
              <a:t>Expansion of opening hours </a:t>
            </a:r>
            <a:r>
              <a:rPr lang="en-GB" sz="2000" dirty="0"/>
              <a:t>– </a:t>
            </a:r>
            <a:r>
              <a:rPr lang="en-GB" sz="4000" dirty="0"/>
              <a:t>now 7am-10pm (weekday), 9am-5pm (weekend)</a:t>
            </a:r>
          </a:p>
          <a:p>
            <a:r>
              <a:rPr lang="en-GB" sz="4000" b="1" u="sng" dirty="0"/>
              <a:t>LIVI link</a:t>
            </a:r>
            <a:r>
              <a:rPr lang="en-GB" sz="4000" dirty="0"/>
              <a:t> – launched June 2019. Enables practice booking teams to link patient direct to the app to make the sign up process easier and quicker. </a:t>
            </a:r>
          </a:p>
          <a:p>
            <a:r>
              <a:rPr lang="en-GB" sz="4000" b="1" u="sng" dirty="0"/>
              <a:t>LIVI population</a:t>
            </a:r>
            <a:r>
              <a:rPr lang="en-GB" sz="4000" dirty="0"/>
              <a:t> – Patient population dashboard with real time analysis of patient data, outputs etc…</a:t>
            </a:r>
          </a:p>
          <a:p>
            <a:r>
              <a:rPr lang="en-GB" sz="4000" b="1" u="sng" dirty="0"/>
              <a:t>LIVI Boots pilot </a:t>
            </a:r>
            <a:r>
              <a:rPr lang="en-GB" sz="4000" dirty="0"/>
              <a:t>– pilot of digital booths in Boots pharmacies. Started in Sept ‘19 – 3 booths in NWS.</a:t>
            </a:r>
          </a:p>
          <a:p>
            <a:r>
              <a:rPr lang="en-GB" sz="4000" b="1" u="sng" dirty="0"/>
              <a:t>Nurse service </a:t>
            </a:r>
            <a:r>
              <a:rPr lang="en-GB" sz="4000" dirty="0"/>
              <a:t>– looking to add nurses to the app in the autumn/winter of 2019.</a:t>
            </a:r>
          </a:p>
          <a:p>
            <a:r>
              <a:rPr lang="en-GB" sz="4000" b="1" u="sng" dirty="0"/>
              <a:t>LIVI Hybrid </a:t>
            </a:r>
            <a:r>
              <a:rPr lang="en-GB" sz="4000" dirty="0"/>
              <a:t>– this is the LIVI digital platform which will be ready in early 2020 for use by practices to facilitate a digital offering within a practice service.</a:t>
            </a:r>
            <a:endParaRPr lang="en-US" sz="3200" b="1" u="sng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endParaRPr lang="en-US" sz="3200" b="1" u="sng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endParaRPr lang="en-GB" sz="3200" b="1" u="sng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BE86A8-BC37-4000-932C-5D8F58B4EA8C}"/>
              </a:ext>
            </a:extLst>
          </p:cNvPr>
          <p:cNvSpPr txBox="1">
            <a:spLocks/>
          </p:cNvSpPr>
          <p:nvPr/>
        </p:nvSpPr>
        <p:spPr>
          <a:xfrm>
            <a:off x="546683" y="474814"/>
            <a:ext cx="10058400" cy="5402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 b="1" u="sng">
                <a:solidFill>
                  <a:srgbClr val="00B0F0"/>
                </a:solidFill>
              </a:rPr>
              <a:t>LIVI / NICS Partnership</a:t>
            </a:r>
          </a:p>
        </p:txBody>
      </p:sp>
    </p:spTree>
    <p:extLst>
      <p:ext uri="{BB962C8B-B14F-4D97-AF65-F5344CB8AC3E}">
        <p14:creationId xmlns:p14="http://schemas.microsoft.com/office/powerpoint/2010/main" val="149468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F1B69-BE03-4BF5-909C-480922466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572" y="986542"/>
            <a:ext cx="10058400" cy="1371600"/>
          </a:xfrm>
        </p:spPr>
        <p:txBody>
          <a:bodyPr/>
          <a:lstStyle/>
          <a:p>
            <a:r>
              <a:rPr lang="en-US" sz="3200" b="1" u="sng" dirty="0"/>
              <a:t>Health Service Journal Award</a:t>
            </a:r>
            <a:endParaRPr lang="en-GB" sz="32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EE6E4-858A-4198-BE63-008937AE7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572" y="2103120"/>
            <a:ext cx="10494628" cy="3849624"/>
          </a:xfrm>
        </p:spPr>
        <p:txBody>
          <a:bodyPr/>
          <a:lstStyle/>
          <a:p>
            <a:r>
              <a:rPr lang="en-GB" sz="4000" dirty="0"/>
              <a:t> NICS/LIVI have been shortlisted for HSJ ‘</a:t>
            </a:r>
            <a:r>
              <a:rPr lang="en-GB" sz="4000" i="1" dirty="0"/>
              <a:t>Primary Care Innovation of the Year award</a:t>
            </a:r>
            <a:r>
              <a:rPr lang="en-GB" sz="4000" dirty="0"/>
              <a:t>’</a:t>
            </a:r>
          </a:p>
          <a:p>
            <a:r>
              <a:rPr lang="en-GB" sz="4000" dirty="0"/>
              <a:t> Final this evening </a:t>
            </a:r>
          </a:p>
          <a:p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C9E421D-E18A-4353-A4E7-4DD688C0EAAF}"/>
              </a:ext>
            </a:extLst>
          </p:cNvPr>
          <p:cNvSpPr txBox="1">
            <a:spLocks/>
          </p:cNvSpPr>
          <p:nvPr/>
        </p:nvSpPr>
        <p:spPr>
          <a:xfrm>
            <a:off x="496349" y="491937"/>
            <a:ext cx="10058400" cy="5734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 b="1" u="sng">
                <a:solidFill>
                  <a:srgbClr val="00B0F0"/>
                </a:solidFill>
              </a:rPr>
              <a:t>LIVI / NICS Partnership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8E04D1E-A66E-4CEF-8011-B4A5211672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8520" y="3733101"/>
            <a:ext cx="4681057" cy="2632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0248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">
      <a:dk1>
        <a:srgbClr val="000000"/>
      </a:dk1>
      <a:lt1>
        <a:srgbClr val="FFFFFF"/>
      </a:lt1>
      <a:dk2>
        <a:srgbClr val="233D3C"/>
      </a:dk2>
      <a:lt2>
        <a:srgbClr val="E7E8E2"/>
      </a:lt2>
      <a:accent1>
        <a:srgbClr val="664DEB"/>
      </a:accent1>
      <a:accent2>
        <a:srgbClr val="3661DA"/>
      </a:accent2>
      <a:accent3>
        <a:srgbClr val="29A9E7"/>
      </a:accent3>
      <a:accent4>
        <a:srgbClr val="14B7A8"/>
      </a:accent4>
      <a:accent5>
        <a:srgbClr val="21B96C"/>
      </a:accent5>
      <a:accent6>
        <a:srgbClr val="15BE21"/>
      </a:accent6>
      <a:hlink>
        <a:srgbClr val="319472"/>
      </a:hlink>
      <a:folHlink>
        <a:srgbClr val="848484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320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Avenir Next LT Pro</vt:lpstr>
      <vt:lpstr>Avenir Next LT Pro Light</vt:lpstr>
      <vt:lpstr>Garamond</vt:lpstr>
      <vt:lpstr>SavonVTI</vt:lpstr>
      <vt:lpstr> </vt:lpstr>
      <vt:lpstr>Improved Access:</vt:lpstr>
      <vt:lpstr>LIVI / NICS Partnership</vt:lpstr>
      <vt:lpstr>LIVI / NICS Partnership</vt:lpstr>
      <vt:lpstr>PowerPoint Presentation</vt:lpstr>
      <vt:lpstr>Health Service Journal Award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George roe</dc:creator>
  <cp:lastModifiedBy>polly healy</cp:lastModifiedBy>
  <cp:revision>13</cp:revision>
  <dcterms:created xsi:type="dcterms:W3CDTF">2019-11-06T08:19:30Z</dcterms:created>
  <dcterms:modified xsi:type="dcterms:W3CDTF">2019-11-07T16:41:49Z</dcterms:modified>
</cp:coreProperties>
</file>